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60" r:id="rId4"/>
    <p:sldId id="262" r:id="rId5"/>
    <p:sldId id="258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2571745"/>
            <a:ext cx="7772400" cy="1000133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00100" y="3929066"/>
            <a:ext cx="7129490" cy="1143008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72264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28596" y="6356351"/>
            <a:ext cx="2214578" cy="365125"/>
          </a:xfrm>
        </p:spPr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438532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2" name="직선 연결선 11"/>
          <p:cNvCxnSpPr/>
          <p:nvPr/>
        </p:nvCxnSpPr>
        <p:spPr>
          <a:xfrm>
            <a:off x="1285852" y="3643314"/>
            <a:ext cx="6500858" cy="1588"/>
          </a:xfrm>
          <a:prstGeom prst="line">
            <a:avLst/>
          </a:prstGeom>
          <a:noFill/>
          <a:ln w="38100" cap="rnd" cmpd="sng" algn="ctr">
            <a:solidFill>
              <a:schemeClr val="tx2">
                <a:shade val="75000"/>
              </a:scheme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115328" cy="45259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72330" y="785795"/>
            <a:ext cx="928694" cy="5494340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0034" y="1071546"/>
            <a:ext cx="6472254" cy="5143538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6829444" cy="928686"/>
          </a:xfrm>
        </p:spPr>
        <p:txBody>
          <a:bodyPr/>
          <a:lstStyle>
            <a:lvl1pPr>
              <a:defRPr sz="40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500034" y="1357298"/>
            <a:ext cx="6786610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3786190"/>
            <a:ext cx="8286808" cy="857256"/>
          </a:xfrm>
        </p:spPr>
        <p:txBody>
          <a:bodyPr anchor="ctr"/>
          <a:lstStyle>
            <a:lvl1pPr algn="l">
              <a:defRPr sz="44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857760"/>
            <a:ext cx="8215370" cy="1214446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513495" y="4714884"/>
            <a:ext cx="8201909" cy="29261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535464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0034" y="1571612"/>
            <a:ext cx="4040188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87860" y="535782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87860" y="1571612"/>
            <a:ext cx="4041775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500034" y="6215082"/>
            <a:ext cx="8143932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357299"/>
            <a:ext cx="7572428" cy="3643339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643866" cy="64294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114" y="5072074"/>
            <a:ext cx="8151852" cy="1054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500034" y="1214422"/>
            <a:ext cx="7572428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4500594" cy="566738"/>
          </a:xfrm>
        </p:spPr>
        <p:txBody>
          <a:bodyPr anchor="ctr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0298" y="5500702"/>
            <a:ext cx="5214974" cy="714380"/>
          </a:xfrm>
        </p:spPr>
        <p:txBody>
          <a:bodyPr/>
          <a:lstStyle>
            <a:lvl1pPr marL="0" indent="0" algn="l">
              <a:buNone/>
              <a:defRPr sz="1400"/>
            </a:lvl1pPr>
            <a:lvl2pPr marL="457200" indent="0" algn="l">
              <a:buNone/>
              <a:defRPr sz="1200"/>
            </a:lvl2pPr>
            <a:lvl3pPr marL="914400" indent="0" algn="l">
              <a:buNone/>
              <a:defRPr sz="1000"/>
            </a:lvl3pPr>
            <a:lvl4pPr marL="1371600" indent="0" algn="l">
              <a:buNone/>
              <a:defRPr sz="900"/>
            </a:lvl4pPr>
            <a:lvl5pPr marL="1828800" indent="0" algn="l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그림 개체 틀 11"/>
          <p:cNvSpPr>
            <a:spLocks noGrp="1"/>
          </p:cNvSpPr>
          <p:nvPr>
            <p:ph type="pic" sz="quarter" idx="1"/>
          </p:nvPr>
        </p:nvSpPr>
        <p:spPr>
          <a:xfrm>
            <a:off x="1785918" y="1000108"/>
            <a:ext cx="5857875" cy="4429125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2">
              <a:shade val="50000"/>
            </a:schemeClr>
          </a:solidFill>
          <a:ln w="76200">
            <a:solidFill>
              <a:schemeClr val="bg2">
                <a:tint val="60000"/>
              </a:schemeClr>
            </a:solidFill>
          </a:ln>
        </p:spPr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829444" cy="85724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5804" y="1500174"/>
            <a:ext cx="8229600" cy="462599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572264" y="6357958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69454464-BC51-4726-851D-C406DD5539EE}" type="datetimeFigureOut">
              <a:rPr lang="ko-KR" altLang="en-US" smtClean="0"/>
              <a:pPr/>
              <a:t>2008-10-14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1954" y="6356351"/>
            <a:ext cx="2681286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43372" y="6356351"/>
            <a:ext cx="1114404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5F31414D-85AA-46B0-A08E-7B47441DC93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b="0" kern="1200"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5400000" scaled="1"/>
            <a:tileRect/>
          </a:gradFill>
          <a:effectLst>
            <a:innerShdw blurRad="50800" dist="50800" dir="13500000">
              <a:srgbClr val="000000">
                <a:alpha val="80000"/>
              </a:srgbClr>
            </a:innerShdw>
          </a:effectLst>
          <a:latin typeface="+mj-ea"/>
          <a:ea typeface="+mj-ea"/>
          <a:cs typeface="HY견고딕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õ"/>
        <a:defRPr kumimoji="0" sz="3200" kern="1200">
          <a:solidFill>
            <a:schemeClr val="tx1"/>
          </a:solidFill>
          <a:latin typeface="+mn-ea"/>
          <a:ea typeface="+mn-ea"/>
          <a:cs typeface="맑은 고딕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â"/>
        <a:defRPr kumimoji="0" sz="2800" kern="1200">
          <a:solidFill>
            <a:schemeClr val="tx1"/>
          </a:solidFill>
          <a:latin typeface="+mn-ea"/>
          <a:ea typeface="+mn-ea"/>
          <a:cs typeface="맑은 고딕"/>
        </a:defRPr>
      </a:lvl2pPr>
      <a:lvl3pPr marL="1143000" indent="-22860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 2"/>
        <a:buChar char="Ý"/>
        <a:defRPr kumimoji="0" sz="2400" kern="1200">
          <a:solidFill>
            <a:schemeClr val="tx1"/>
          </a:solidFill>
          <a:latin typeface="+mn-ea"/>
          <a:ea typeface="+mn-ea"/>
          <a:cs typeface="맑은 고딕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 2"/>
        <a:buChar char="×"/>
        <a:defRPr kumimoji="0" sz="2200" kern="1200">
          <a:solidFill>
            <a:schemeClr val="tx1"/>
          </a:solidFill>
          <a:latin typeface="+mn-ea"/>
          <a:ea typeface="+mn-ea"/>
          <a:cs typeface="맑은 고딕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 2"/>
        <a:buChar char="Ð"/>
        <a:defRPr kumimoji="0" sz="2000" kern="1200">
          <a:solidFill>
            <a:schemeClr val="tx1"/>
          </a:solidFill>
          <a:latin typeface="+mn-ea"/>
          <a:ea typeface="+mn-ea"/>
          <a:cs typeface="맑은 고딕"/>
        </a:defRPr>
      </a:lvl5pPr>
      <a:lvl6pPr marL="2514600" indent="-228600" algn="l" rtl="0" eaLnBrk="1" latinLnBrk="1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 2"/>
        <a:buChar char="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SzPct val="50000"/>
        <a:buFont typeface="Wingdings 2"/>
        <a:buChar char="Ý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iblio.org/pha/pre-war/1922/nav_lim.html" TargetMode="External"/><Relationship Id="rId2" Type="http://schemas.openxmlformats.org/officeDocument/2006/relationships/hyperlink" Target="http://www.state.gov/r/pa/ho/time/id/88313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ssociatedcontent.com/article/588117/the_washington_naval_conference.html?cat=37" TargetMode="External"/><Relationship Id="rId4" Type="http://schemas.openxmlformats.org/officeDocument/2006/relationships/hyperlink" Target="http://www.britannica.com/EBchecked/topic/636484/Washington-Confere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958166" cy="1470025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Washington Naval Conference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43438" y="3786190"/>
            <a:ext cx="3143272" cy="571504"/>
          </a:xfrm>
        </p:spPr>
        <p:txBody>
          <a:bodyPr/>
          <a:lstStyle/>
          <a:p>
            <a:r>
              <a:rPr lang="en-US" altLang="ko-KR" dirty="0" smtClean="0"/>
              <a:t>Jennifer </a:t>
            </a:r>
            <a:r>
              <a:rPr lang="en-US" altLang="ko-KR" dirty="0" err="1" smtClean="0"/>
              <a:t>Ryu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115328" cy="92868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SPIRIT OF THE AGREEMENT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Maintenance of the general peace</a:t>
            </a:r>
          </a:p>
          <a:p>
            <a:r>
              <a:rPr lang="en-US" dirty="0" smtClean="0"/>
              <a:t>Reduction of competition in armament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928686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LETTER OF THE AGREEMENT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Stopped construction of ships</a:t>
            </a:r>
          </a:p>
          <a:p>
            <a:r>
              <a:rPr lang="en-US" altLang="ko-KR" dirty="0" smtClean="0"/>
              <a:t>Displaced capital ships</a:t>
            </a:r>
          </a:p>
          <a:p>
            <a:r>
              <a:rPr lang="en-US" altLang="ko-KR" dirty="0" smtClean="0"/>
              <a:t>Limited tonnage of navy warships</a:t>
            </a:r>
          </a:p>
          <a:p>
            <a:r>
              <a:rPr lang="en-US" altLang="ko-KR" dirty="0" smtClean="0"/>
              <a:t>Open Door Policy – ensured equal conditions for all trading nations in China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928686"/>
          </a:xfrm>
        </p:spPr>
        <p:txBody>
          <a:bodyPr>
            <a:noAutofit/>
          </a:bodyPr>
          <a:lstStyle/>
          <a:p>
            <a:r>
              <a:rPr lang="en-US" sz="2800" dirty="0" smtClean="0"/>
              <a:t>Was the </a:t>
            </a:r>
            <a:r>
              <a:rPr lang="en-US" sz="2800" b="1" dirty="0" smtClean="0"/>
              <a:t>Washington Naval Conference </a:t>
            </a:r>
            <a:r>
              <a:rPr lang="en-US" sz="2800" dirty="0" smtClean="0"/>
              <a:t>an effective agreement to assure world peace?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785926"/>
            <a:ext cx="8229600" cy="434023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altLang="ko-KR" sz="3800" dirty="0" smtClean="0"/>
              <a:t>NO.</a:t>
            </a:r>
          </a:p>
          <a:p>
            <a:pPr algn="ctr">
              <a:buNone/>
            </a:pPr>
            <a:endParaRPr lang="en-US" altLang="ko-KR" dirty="0" smtClean="0"/>
          </a:p>
          <a:p>
            <a:r>
              <a:rPr lang="en-US" altLang="ko-KR" dirty="0" smtClean="0"/>
              <a:t>The agreement did not include ALL kinds of warships to be displaced. As a result, nations continued to make warships that fell under the category of unrestricte</a:t>
            </a:r>
            <a:r>
              <a:rPr lang="en-US" altLang="ko-KR" dirty="0" smtClean="0"/>
              <a:t>d ships.</a:t>
            </a:r>
          </a:p>
          <a:p>
            <a:r>
              <a:rPr lang="en-US" altLang="ko-KR" dirty="0" smtClean="0"/>
              <a:t>Japan, t</a:t>
            </a:r>
            <a:r>
              <a:rPr lang="en-US" altLang="ko-KR" dirty="0" smtClean="0"/>
              <a:t>he very nation that the agreement tried to prevent from gaining military power, eventually broke the agreement and constructed warships and threatened world peace.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Citation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>
                <a:hlinkClick r:id="rId2"/>
              </a:rPr>
              <a:t>http://www.state.gov/r/pa/ho/time/id/88313.htm</a:t>
            </a:r>
            <a:endParaRPr lang="en-US" altLang="ko-KR" dirty="0" smtClean="0"/>
          </a:p>
          <a:p>
            <a:r>
              <a:rPr lang="en-US" altLang="ko-KR" dirty="0" smtClean="0">
                <a:hlinkClick r:id="rId3"/>
              </a:rPr>
              <a:t>http://www.ibiblio.org/pha/pre-war/1922/nav_lim.html</a:t>
            </a:r>
            <a:endParaRPr lang="en-US" altLang="ko-KR" dirty="0" smtClean="0"/>
          </a:p>
          <a:p>
            <a:r>
              <a:rPr lang="en-US" altLang="ko-KR" dirty="0" smtClean="0">
                <a:hlinkClick r:id="rId4"/>
              </a:rPr>
              <a:t>http://www.britannica.com/EBchecked/topic/636484/Washington-Conference</a:t>
            </a:r>
            <a:endParaRPr lang="en-US" altLang="ko-KR" dirty="0" smtClean="0"/>
          </a:p>
          <a:p>
            <a:r>
              <a:rPr lang="en-US" altLang="ko-KR" dirty="0" smtClean="0">
                <a:hlinkClick r:id="rId5"/>
              </a:rPr>
              <a:t>http://www.associatedcontent.com/article/588117/the_washington_naval_conference.html?cat=37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보자기">
  <a:themeElements>
    <a:clrScheme name="보자기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보자기">
      <a:maj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HY견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보자기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45000"/>
                <a:shade val="95000"/>
                <a:hueMod val="100000"/>
                <a:satMod val="100000"/>
              </a:schemeClr>
            </a:gs>
            <a:gs pos="5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5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75000"/>
                <a:shade val="100000"/>
                <a:hueMod val="100000"/>
                <a:satMod val="100000"/>
              </a:schemeClr>
            </a:gs>
          </a:gsLst>
          <a:lin ang="1350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2400000" algn="br">
              <a:srgbClr val="000000">
                <a:alpha val="70588"/>
              </a:srgbClr>
            </a:outerShdw>
          </a:effectLst>
        </a:effectStyle>
        <a:effectStyle>
          <a:effectLst>
            <a:outerShdw blurRad="63500" dist="50800" dir="2400000" sx="96000" sy="96000">
              <a:srgbClr val="000000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600000" rev="5100000"/>
            </a:lightRig>
          </a:scene3d>
          <a:sp3d prstMaterial="plastic">
            <a:bevelT w="38100" h="25400"/>
            <a:contourClr>
              <a:srgbClr val="FFFFFF">
                <a:alpha val="0"/>
              </a:srgbClr>
            </a:contourClr>
          </a:sp3d>
        </a:effectStyle>
        <a:effectStyle>
          <a:effectLst>
            <a:outerShdw blurRad="63500" dist="63500" dir="600000" sx="96000" sy="96000">
              <a:srgbClr val="0F0F0F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600000" rev="5100000"/>
            </a:lightRig>
          </a:scene3d>
          <a:sp3d prstMaterial="plastic">
            <a:bevelT w="114300" h="1143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45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47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Wrapper</Template>
  <TotalTime>87</TotalTime>
  <Words>135</Words>
  <Application>Microsoft Office PowerPoint</Application>
  <PresentationFormat>화면 슬라이드 쇼(4:3)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보자기</vt:lpstr>
      <vt:lpstr>Washington Naval Conference</vt:lpstr>
      <vt:lpstr>SPIRIT OF THE AGREEMENT</vt:lpstr>
      <vt:lpstr>LETTER OF THE AGREEMENT</vt:lpstr>
      <vt:lpstr>Was the Washington Naval Conference an effective agreement to assure world peace?</vt:lpstr>
      <vt:lpstr>Citation</vt:lpstr>
    </vt:vector>
  </TitlesOfParts>
  <Company>국민대학교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Washington Naval Conference</dc:title>
  <dc:creator>Jennifer</dc:creator>
  <cp:lastModifiedBy>Jennifer</cp:lastModifiedBy>
  <cp:revision>14</cp:revision>
  <dcterms:created xsi:type="dcterms:W3CDTF">2008-10-14T12:07:04Z</dcterms:created>
  <dcterms:modified xsi:type="dcterms:W3CDTF">2008-10-14T13:37:40Z</dcterms:modified>
</cp:coreProperties>
</file>